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5115" autoAdjust="0"/>
  </p:normalViewPr>
  <p:slideViewPr>
    <p:cSldViewPr snapToGrid="0">
      <p:cViewPr varScale="1">
        <p:scale>
          <a:sx n="69" d="100"/>
          <a:sy n="69" d="100"/>
        </p:scale>
        <p:origin x="10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D4B1C-14E2-4607-917C-7A16CBA69539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11A9E-2DB3-4780-B432-454F144E37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329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Jozef Stefan Institute 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Slovenia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), Georgia, Main Center/Satellites,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status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quo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not an option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11A9E-2DB3-4780-B432-454F144E378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207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62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0028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805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7625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35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40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14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28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96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81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85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81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43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40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74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ABE3D-69AC-469C-B3F8-A5D6138CD917}" type="datetimeFigureOut">
              <a:rPr lang="fr-FR" smtClean="0"/>
              <a:t>10/05/2023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56976A-F0D1-42B0-B336-4A389CF7F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6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5DF24F-C076-4DE4-A908-A8BF5FA35E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News </a:t>
            </a:r>
            <a:r>
              <a:rPr lang="fr-FR" dirty="0" err="1"/>
              <a:t>from</a:t>
            </a:r>
            <a:r>
              <a:rPr lang="fr-FR" dirty="0"/>
              <a:t> the Convention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37776D-D6D5-84BA-A336-1580247E6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450883"/>
            <a:ext cx="7766936" cy="1096899"/>
          </a:xfrm>
        </p:spPr>
        <p:txBody>
          <a:bodyPr/>
          <a:lstStyle/>
          <a:p>
            <a:r>
              <a:rPr lang="fr-FR" dirty="0"/>
              <a:t>Laurence ROUÏL</a:t>
            </a:r>
          </a:p>
        </p:txBody>
      </p:sp>
    </p:spTree>
    <p:extLst>
      <p:ext uri="{BB962C8B-B14F-4D97-AF65-F5344CB8AC3E}">
        <p14:creationId xmlns:p14="http://schemas.microsoft.com/office/powerpoint/2010/main" val="21218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7E758B-9AC8-52A4-73A6-A3D70452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Decisions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 the EMEP </a:t>
            </a:r>
            <a:r>
              <a:rPr lang="fr-FR" dirty="0" err="1"/>
              <a:t>workplan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8F21F8-B56A-1914-76B7-B613B1FC2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6255"/>
            <a:ext cx="8847666" cy="4020078"/>
          </a:xfrm>
        </p:spPr>
        <p:txBody>
          <a:bodyPr>
            <a:normAutofit/>
          </a:bodyPr>
          <a:lstStyle/>
          <a:p>
            <a:r>
              <a:rPr lang="en-ZA" dirty="0"/>
              <a:t>Adoption of the updated guidelines for reporting emissions and projections data (</a:t>
            </a:r>
            <a:r>
              <a:rPr lang="en-ZA" b="1" dirty="0"/>
              <a:t>decision 2022/1</a:t>
            </a:r>
            <a:r>
              <a:rPr lang="en-ZA" dirty="0"/>
              <a:t>)</a:t>
            </a:r>
          </a:p>
          <a:p>
            <a:r>
              <a:rPr lang="en-ZA" dirty="0"/>
              <a:t>Adoption of the </a:t>
            </a:r>
            <a:r>
              <a:rPr lang="en-ZA" b="1" dirty="0"/>
              <a:t>decision 2022/2 </a:t>
            </a:r>
            <a:r>
              <a:rPr lang="en-ZA" dirty="0"/>
              <a:t>to replace decision 2013/4 relating to reporting emissions and projections data under the Convention and its protocols</a:t>
            </a:r>
          </a:p>
          <a:p>
            <a:pPr lvl="1"/>
            <a:r>
              <a:rPr lang="en-ZA" dirty="0"/>
              <a:t>Effect from 1st January 2024</a:t>
            </a:r>
          </a:p>
          <a:p>
            <a:pPr lvl="1"/>
            <a:r>
              <a:rPr lang="en-ZA" dirty="0"/>
              <a:t>All the annexes of the decision referred to the updated guidelines adopted through the decision 2022/1</a:t>
            </a:r>
          </a:p>
          <a:p>
            <a:pPr lvl="1"/>
            <a:r>
              <a:rPr lang="en-ZA" dirty="0"/>
              <a:t>NB: spatial resolution for reporting gridded data shall be the 0,1°*0,1° (</a:t>
            </a:r>
            <a:r>
              <a:rPr lang="en-ZA" dirty="0" err="1"/>
              <a:t>lat</a:t>
            </a:r>
            <a:r>
              <a:rPr lang="en-ZA" dirty="0"/>
              <a:t>-long projection)</a:t>
            </a:r>
          </a:p>
          <a:p>
            <a:r>
              <a:rPr lang="en-ZA" dirty="0"/>
              <a:t>The EB “welcome and took note” of the </a:t>
            </a:r>
            <a:r>
              <a:rPr lang="en-ZA" b="1" dirty="0"/>
              <a:t>revised technical guidance</a:t>
            </a:r>
            <a:r>
              <a:rPr lang="en-ZA" dirty="0"/>
              <a:t> for emissions inventory adjustments </a:t>
            </a:r>
          </a:p>
          <a:p>
            <a:r>
              <a:rPr lang="en-ZA" dirty="0"/>
              <a:t>Adopted the strategy of the scientific bodies (</a:t>
            </a:r>
            <a:r>
              <a:rPr lang="en-ZA" b="1" dirty="0"/>
              <a:t>decision 2022/3</a:t>
            </a:r>
            <a:r>
              <a:rPr lang="en-ZA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103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AFE007-297D-30FE-2852-957F3E64F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Gothenburg </a:t>
            </a:r>
            <a:r>
              <a:rPr lang="en-ZA" dirty="0" err="1"/>
              <a:t>Protocole</a:t>
            </a:r>
            <a:r>
              <a:rPr lang="en-ZA" dirty="0"/>
              <a:t> review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5B1749-1E2D-CAB2-21C8-D449146A6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3333"/>
            <a:ext cx="8596668" cy="4348029"/>
          </a:xfrm>
        </p:spPr>
        <p:txBody>
          <a:bodyPr/>
          <a:lstStyle/>
          <a:p>
            <a:r>
              <a:rPr lang="en-ZA" dirty="0"/>
              <a:t>Presentation and adoption of the documents produced by the Gothenburg Protocol review group (main report and  technical and scientific annexes)</a:t>
            </a:r>
          </a:p>
          <a:p>
            <a:r>
              <a:rPr lang="en-ZA" dirty="0"/>
              <a:t>The EB recognized that further emission reductions are necessary in order to achieve the objectives of the protocol, </a:t>
            </a:r>
          </a:p>
          <a:p>
            <a:r>
              <a:rPr lang="en-ZA" dirty="0"/>
              <a:t>Highlighted the importance of synergies with climate and energy policies and strategies developed outside the ECE region</a:t>
            </a:r>
          </a:p>
          <a:p>
            <a:r>
              <a:rPr lang="en-ZA" dirty="0"/>
              <a:t>Noted the importance of global methane reductions to reduce ozone levels </a:t>
            </a:r>
          </a:p>
          <a:p>
            <a:r>
              <a:rPr lang="en-ZA" u="sng" dirty="0"/>
              <a:t>The subsidiary bodies are requested to include in their  2024-2025 workplan appropriate proposals in response the review </a:t>
            </a:r>
          </a:p>
          <a:p>
            <a:r>
              <a:rPr lang="en-ZA" dirty="0"/>
              <a:t>WGSR is requested to make recommendations on appropriate policy responses</a:t>
            </a:r>
          </a:p>
          <a:p>
            <a:r>
              <a:rPr lang="en-ZA" dirty="0"/>
              <a:t>A new ad hoc group is set-up by the WGSR chair to review and address policy options (first draft report expected by mid-2023)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03895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7FF97F-08F7-0042-83F7-EB3D4FA1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296334"/>
            <a:ext cx="8698269" cy="1320800"/>
          </a:xfrm>
        </p:spPr>
        <p:txBody>
          <a:bodyPr/>
          <a:lstStyle/>
          <a:p>
            <a:r>
              <a:rPr lang="en-ZA" dirty="0"/>
              <a:t>Budgetary matters and MSC-East situation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F1DD29-405B-A0FE-60A0-856408DA3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3" y="1930401"/>
            <a:ext cx="8799869" cy="4110962"/>
          </a:xfrm>
        </p:spPr>
        <p:txBody>
          <a:bodyPr>
            <a:normAutofit fontScale="92500" lnSpcReduction="20000"/>
          </a:bodyPr>
          <a:lstStyle/>
          <a:p>
            <a:r>
              <a:rPr lang="en-ZA" dirty="0"/>
              <a:t>Proposal for the EMEP budget presented by EMEP SB was similar to the one presented the previous years, with similar allocation between the EMEP </a:t>
            </a:r>
            <a:r>
              <a:rPr lang="en-ZA" dirty="0" err="1"/>
              <a:t>centers</a:t>
            </a:r>
            <a:endParaRPr lang="en-ZA" dirty="0"/>
          </a:p>
          <a:p>
            <a:r>
              <a:rPr lang="en-ZA" dirty="0"/>
              <a:t>Proposal not accepted by Ukraine which proposed to suspend funds to MSC-East. Canada, EU and UK supported this proposal </a:t>
            </a:r>
          </a:p>
          <a:p>
            <a:r>
              <a:rPr lang="en-ZA" dirty="0"/>
              <a:t>Finally, after a formal vote, the EB: </a:t>
            </a:r>
          </a:p>
          <a:p>
            <a:pPr lvl="1"/>
            <a:r>
              <a:rPr lang="en-ZA" dirty="0"/>
              <a:t>Adopted the detailed use of resources for 2023 </a:t>
            </a:r>
          </a:p>
          <a:p>
            <a:pPr lvl="1"/>
            <a:r>
              <a:rPr lang="en-ZA" dirty="0"/>
              <a:t>Requested the” secretariat to “pause” the disbursement of the funds for MSC-East activities </a:t>
            </a:r>
          </a:p>
          <a:p>
            <a:pPr lvl="1"/>
            <a:r>
              <a:rPr lang="en-ZA" dirty="0"/>
              <a:t>Until the EMEP SB assesses “</a:t>
            </a:r>
            <a:r>
              <a:rPr lang="en-ZA" i="1" dirty="0"/>
              <a:t>options for reorganisation and relocation of the activities currently implemented by the </a:t>
            </a:r>
            <a:r>
              <a:rPr lang="en-ZA" i="1" dirty="0" err="1"/>
              <a:t>center</a:t>
            </a:r>
            <a:r>
              <a:rPr lang="en-ZA" i="1" dirty="0"/>
              <a:t> with due consideration for the need to retain geographical balance</a:t>
            </a:r>
            <a:r>
              <a:rPr lang="en-ZA" dirty="0"/>
              <a:t>”</a:t>
            </a:r>
          </a:p>
          <a:p>
            <a:r>
              <a:rPr lang="en-ZA" dirty="0"/>
              <a:t>Has been further discussed during the joint WGE/EMEB SB bureau meeting end of April. </a:t>
            </a:r>
          </a:p>
          <a:p>
            <a:r>
              <a:rPr lang="en-ZA" dirty="0"/>
              <a:t>A note will be discussed during the joint WGE/EMEP SB meeting in September and delivered to the EB by the end of the year.</a:t>
            </a:r>
          </a:p>
        </p:txBody>
      </p:sp>
    </p:spTree>
    <p:extLst>
      <p:ext uri="{BB962C8B-B14F-4D97-AF65-F5344CB8AC3E}">
        <p14:creationId xmlns:p14="http://schemas.microsoft.com/office/powerpoint/2010/main" val="235677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D4DC41-E635-17A0-5889-7096BCD7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Z" dirty="0"/>
              <a:t>Election of officers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D57820-CF68-7C73-D88A-20C5C0B41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Kimber Scavo (USA) has been elected as the new chair of the executive body</a:t>
            </a:r>
          </a:p>
          <a:p>
            <a:endParaRPr lang="en-ZA" dirty="0"/>
          </a:p>
          <a:p>
            <a:r>
              <a:rPr lang="en-ZA" dirty="0"/>
              <a:t>The EB encouraged Parties to propose nomination for the WGE and EMEP SB chair positions  </a:t>
            </a:r>
          </a:p>
        </p:txBody>
      </p:sp>
    </p:spTree>
    <p:extLst>
      <p:ext uri="{BB962C8B-B14F-4D97-AF65-F5344CB8AC3E}">
        <p14:creationId xmlns:p14="http://schemas.microsoft.com/office/powerpoint/2010/main" val="15794232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</TotalTime>
  <Words>455</Words>
  <Application>Microsoft Office PowerPoint</Application>
  <PresentationFormat>Grand écran</PresentationFormat>
  <Paragraphs>33</Paragraphs>
  <Slides>5</Slides>
  <Notes>1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Facette</vt:lpstr>
      <vt:lpstr>News from the Convention</vt:lpstr>
      <vt:lpstr>Decisions related to the EMEP workplan</vt:lpstr>
      <vt:lpstr>Gothenburg Protocole review </vt:lpstr>
      <vt:lpstr>Budgetary matters and MSC-East situation</vt:lpstr>
      <vt:lpstr>Election of officers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from the Convention</dc:title>
  <dc:creator>ROUIL Laurence</dc:creator>
  <cp:lastModifiedBy>COLETTE Augustin</cp:lastModifiedBy>
  <cp:revision>9</cp:revision>
  <dcterms:created xsi:type="dcterms:W3CDTF">2023-04-18T07:17:30Z</dcterms:created>
  <dcterms:modified xsi:type="dcterms:W3CDTF">2023-05-10T07:47:00Z</dcterms:modified>
</cp:coreProperties>
</file>